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media/image4.jpeg" ContentType="image/jpeg"/>
  <Override PartName="/ppt/notesSlides/notesSlide2.xml" ContentType="application/vnd.openxmlformats-officedocument.presentationml.notesSlide+xml"/>
  <Override PartName="/ppt/media/image5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7.jpeg" ContentType="image/jpeg"/>
  <Override PartName="/ppt/media/image8.jpeg" ContentType="image/jpeg"/>
  <Override PartName="/ppt/notesSlides/notesSlide7.xml" ContentType="application/vnd.openxmlformats-officedocument.presentationml.notesSlide+xml"/>
  <Override PartName="/ppt/media/image9.jpeg" ContentType="image/jpeg"/>
  <Override PartName="/ppt/media/image10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media1.mp4" ContentType="video/unknown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1.jpeg" ContentType="image/jpeg"/>
  <Override PartName="/ppt/media/image12.jpe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3.jpe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4.jpe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15.jpe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16.jpeg" ContentType="image/jpeg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17.jpeg" ContentType="image/jpeg"/>
  <Override PartName="/ppt/notesSlides/notesSlide34.xml" ContentType="application/vnd.openxmlformats-officedocument.presentationml.notesSlide+xml"/>
  <Override PartName="/ppt/media/image18.jpeg" ContentType="image/jpeg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19.jpeg" ContentType="image/jpeg"/>
  <Override PartName="/ppt/notesSlides/notesSlide38.xml" ContentType="application/vnd.openxmlformats-officedocument.presentationml.notesSlide+xml"/>
  <Override PartName="/ppt/media/image2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3" name="Shape 3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hape 3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2" name="Shape 3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Shape 3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8" name="Shape 3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4" name="Shape 4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5" name="Shape 4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Shape 4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5" name="Shape 4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弱类型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1025769" indent="-390769" algn="ctr">
              <a:spcBef>
                <a:spcPts val="0"/>
              </a:spcBef>
              <a:defRPr i="1" sz="3200"/>
            </a:lvl2pPr>
            <a:lvl3pPr marL="1660769" indent="-390769" algn="ctr">
              <a:spcBef>
                <a:spcPts val="0"/>
              </a:spcBef>
              <a:defRPr i="1" sz="3200"/>
            </a:lvl3pPr>
            <a:lvl4pPr marL="2295769" indent="-390769" algn="ctr">
              <a:spcBef>
                <a:spcPts val="0"/>
              </a:spcBef>
              <a:defRPr i="1" sz="3200"/>
            </a:lvl4pPr>
            <a:lvl5pPr marL="2930769" indent="-390769" algn="ctr">
              <a:spcBef>
                <a:spcPts val="0"/>
              </a:spcBef>
              <a:defRPr i="1"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“在此键入引文。”"/>
          <p:cNvSpPr txBox="1"/>
          <p:nvPr>
            <p:ph type="body" sz="quarter" idx="2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21"/>
          </p:nvPr>
        </p:nvSpPr>
        <p:spPr>
          <a:xfrm>
            <a:off x="0" y="0"/>
            <a:ext cx="24384000" cy="16264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21"/>
          </p:nvPr>
        </p:nvSpPr>
        <p:spPr>
          <a:xfrm>
            <a:off x="3124200" y="-38100"/>
            <a:ext cx="18135600" cy="120966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21"/>
          </p:nvPr>
        </p:nvSpPr>
        <p:spPr>
          <a:xfrm>
            <a:off x="15681340" y="7035800"/>
            <a:ext cx="8396679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5" Type="http://schemas.openxmlformats.org/officeDocument/2006/relationships/video" Target="../media/media1.mp4"/><Relationship Id="rId6" Type="http://schemas.microsoft.com/office/2007/relationships/media" Target="../media/media1.mp4"/><Relationship Id="rId7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Relationship Id="rId4" Type="http://schemas.openxmlformats.org/officeDocument/2006/relationships/hyperlink" Target="https://codewords.recurse.com/issues/six/image-processing-101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Relationship Id="rId4" Type="http://schemas.openxmlformats.org/officeDocument/2006/relationships/hyperlink" Target="http://127.0.0.1:8889/notebooks/notebooks/00_intro.ipynb" TargetMode="External"/><Relationship Id="rId5" Type="http://schemas.openxmlformats.org/officeDocument/2006/relationships/hyperlink" Target="https://github.com/elehcimd/jupyter-opencv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Relationship Id="rId4" Type="http://schemas.openxmlformats.org/officeDocument/2006/relationships/hyperlink" Target="http://127.0.0.1:8889/notebooks/notebooks/demo.ipynb" TargetMode="External"/><Relationship Id="rId5" Type="http://schemas.openxmlformats.org/officeDocument/2006/relationships/hyperlink" Target="https://github.com/elehcimd/jupyter-opencv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Relationship Id="rId4" Type="http://schemas.openxmlformats.org/officeDocument/2006/relationships/hyperlink" Target="https://github.com/elehcimd/jupyter-opencv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hyperlink" Target="https://codewords.recurse.com/issues/six/image-processing-101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hyperlink" Target="https://codewords.recurse.com/issues/six/image-processing-101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Relationship Id="rId4" Type="http://schemas.openxmlformats.org/officeDocument/2006/relationships/image" Target="../media/image13.jpeg"/><Relationship Id="rId5" Type="http://schemas.openxmlformats.org/officeDocument/2006/relationships/image" Target="../media/image10.png"/><Relationship Id="rId6" Type="http://schemas.openxmlformats.org/officeDocument/2006/relationships/hyperlink" Target="https://codewords.recurse.com/issues/six/image-processing-101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eg"/><Relationship Id="rId4" Type="http://schemas.openxmlformats.org/officeDocument/2006/relationships/hyperlink" Target="https://codewords.recurse.com/issues/six/image-processing-101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eg"/><Relationship Id="rId4" Type="http://schemas.openxmlformats.org/officeDocument/2006/relationships/image" Target="../media/image14.jpeg"/><Relationship Id="rId5" Type="http://schemas.openxmlformats.org/officeDocument/2006/relationships/image" Target="../media/image11.png"/><Relationship Id="rId6" Type="http://schemas.openxmlformats.org/officeDocument/2006/relationships/hyperlink" Target="https://en.wikipedia.org/wiki/Unsharp_masking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eg"/><Relationship Id="rId4" Type="http://schemas.openxmlformats.org/officeDocument/2006/relationships/hyperlink" Target="https://theailearner.com/tag/cv2-addweighted/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eg"/><Relationship Id="rId4" Type="http://schemas.openxmlformats.org/officeDocument/2006/relationships/image" Target="../media/image1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eg"/><Relationship Id="rId4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eg"/><Relationship Id="rId4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eg"/><Relationship Id="rId4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eg"/><Relationship Id="rId4" Type="http://schemas.openxmlformats.org/officeDocument/2006/relationships/image" Target="../media/image1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eg"/><Relationship Id="rId4" Type="http://schemas.openxmlformats.org/officeDocument/2006/relationships/image" Target="../media/image16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hyperlink" Target="https://www.compression.ru/video/codec_comparison/codec_comparison_en.html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jpeg"/><Relationship Id="rId4" Type="http://schemas.openxmlformats.org/officeDocument/2006/relationships/image" Target="../media/image2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4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jpeg"/><Relationship Id="rId4" Type="http://schemas.openxmlformats.org/officeDocument/2006/relationships/image" Target="../media/image3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odewords.recurse.com/issues/six/image-processing-101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Relationship Id="rId4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0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TC技术简介"/>
          <p:cNvSpPr txBox="1"/>
          <p:nvPr/>
        </p:nvSpPr>
        <p:spPr>
          <a:xfrm>
            <a:off x="3438475" y="5147590"/>
            <a:ext cx="494030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3A5BA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视频技术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为什么要做RTC？"/>
          <p:cNvSpPr txBox="1"/>
          <p:nvPr/>
        </p:nvSpPr>
        <p:spPr>
          <a:xfrm>
            <a:off x="803872" y="1402941"/>
            <a:ext cx="612495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Video Properties</a:t>
            </a:r>
          </a:p>
        </p:txBody>
      </p:sp>
      <p:sp>
        <p:nvSpPr>
          <p:cNvPr id="177" name="SDR vs HDR (10bit)"/>
          <p:cNvSpPr txBox="1"/>
          <p:nvPr/>
        </p:nvSpPr>
        <p:spPr>
          <a:xfrm>
            <a:off x="4644143" y="10532003"/>
            <a:ext cx="352310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SDR vs HDR (10bit)</a:t>
            </a:r>
          </a:p>
        </p:txBody>
      </p:sp>
      <p:sp>
        <p:nvSpPr>
          <p:cNvPr id="178" name="ProRes 422 (Final Cut Pro)"/>
          <p:cNvSpPr txBox="1"/>
          <p:nvPr/>
        </p:nvSpPr>
        <p:spPr>
          <a:xfrm>
            <a:off x="15590469" y="10532003"/>
            <a:ext cx="473849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ProRes 422 (Final Cut Pro)</a:t>
            </a:r>
          </a:p>
        </p:txBody>
      </p:sp>
      <p:pic>
        <p:nvPicPr>
          <p:cNvPr id="179" name="maxresdefault.jpg" descr="maxresdefaul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5696" y="4294925"/>
            <a:ext cx="1016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FCPX_5.jpeg" descr="FCPX_5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9718" y="4326228"/>
            <a:ext cx="10160001" cy="5652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为什么要做RTC？"/>
          <p:cNvSpPr txBox="1"/>
          <p:nvPr/>
        </p:nvSpPr>
        <p:spPr>
          <a:xfrm>
            <a:off x="803872" y="1402941"/>
            <a:ext cx="1324965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Video - </a:t>
            </a:r>
            <a:r>
              <a:rPr>
                <a:solidFill>
                  <a:srgbClr val="5F6368"/>
                </a:solidFill>
              </a:rPr>
              <a:t>Inspire</a:t>
            </a:r>
            <a:r>
              <a:t> Creativity, E</a:t>
            </a:r>
            <a:r>
              <a:rPr>
                <a:solidFill>
                  <a:srgbClr val="5F6368"/>
                </a:solidFill>
              </a:rPr>
              <a:t>nrich</a:t>
            </a:r>
            <a:r>
              <a:t> Life</a:t>
            </a:r>
          </a:p>
        </p:txBody>
      </p:sp>
      <p:pic>
        <p:nvPicPr>
          <p:cNvPr id="186" name="0.png" descr="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5931" y="2975342"/>
            <a:ext cx="12612138" cy="9356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为什么要做RTC？"/>
          <p:cNvSpPr txBox="1"/>
          <p:nvPr/>
        </p:nvSpPr>
        <p:spPr>
          <a:xfrm>
            <a:off x="803872" y="1402941"/>
            <a:ext cx="371322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Video Fun</a:t>
            </a:r>
          </a:p>
        </p:txBody>
      </p:sp>
      <p:pic>
        <p:nvPicPr>
          <p:cNvPr id="192" name="0_YUvATGi6bHrXy3Vl.png" descr="0_YUvATGi6bHrXy3V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5123" y="4441016"/>
            <a:ext cx="8594812" cy="584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360 video"/>
          <p:cNvSpPr txBox="1"/>
          <p:nvPr/>
        </p:nvSpPr>
        <p:spPr>
          <a:xfrm>
            <a:off x="4744605" y="10554877"/>
            <a:ext cx="181584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360 video</a:t>
            </a:r>
          </a:p>
        </p:txBody>
      </p:sp>
      <p:sp>
        <p:nvSpPr>
          <p:cNvPr id="194" name="Volumetric Telehealth Video"/>
          <p:cNvSpPr txBox="1"/>
          <p:nvPr/>
        </p:nvSpPr>
        <p:spPr>
          <a:xfrm>
            <a:off x="14549437" y="10554877"/>
            <a:ext cx="496024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Volumetric Telehealth Video</a:t>
            </a:r>
          </a:p>
        </p:txBody>
      </p:sp>
      <p:pic>
        <p:nvPicPr>
          <p:cNvPr id="195" name="tmp.mp4" descr="tmp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1832611" y="4441016"/>
            <a:ext cx="10393893" cy="584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2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为什么要做RTC？"/>
          <p:cNvSpPr txBox="1"/>
          <p:nvPr/>
        </p:nvSpPr>
        <p:spPr>
          <a:xfrm>
            <a:off x="6705600" y="5962649"/>
            <a:ext cx="10972800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数字图像及视频处理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为什么要做RTC？"/>
          <p:cNvSpPr txBox="1"/>
          <p:nvPr/>
        </p:nvSpPr>
        <p:spPr>
          <a:xfrm>
            <a:off x="803872" y="1402941"/>
            <a:ext cx="955167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Image Processing</a:t>
            </a:r>
          </a:p>
        </p:txBody>
      </p:sp>
      <p:sp>
        <p:nvSpPr>
          <p:cNvPr id="204" name="manipulating or performing operations on images to achieve a certain effect…"/>
          <p:cNvSpPr/>
          <p:nvPr/>
        </p:nvSpPr>
        <p:spPr>
          <a:xfrm>
            <a:off x="1954109" y="3230563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lnSpc>
                <a:spcPct val="120000"/>
              </a:lnSpc>
              <a:buSzPct val="100000"/>
              <a:buChar char="•"/>
              <a:defRPr sz="6000"/>
            </a:pPr>
            <a:r>
              <a:t>manipulating or performing operations on images to achieve a certain effect 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6000"/>
            </a:pPr>
            <a:r>
              <a:t>getting some information out of an image with a computer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为什么要做RTC？"/>
          <p:cNvSpPr txBox="1"/>
          <p:nvPr/>
        </p:nvSpPr>
        <p:spPr>
          <a:xfrm>
            <a:off x="803872" y="1402941"/>
            <a:ext cx="703021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Environment Setup</a:t>
            </a:r>
          </a:p>
        </p:txBody>
      </p:sp>
      <p:sp>
        <p:nvSpPr>
          <p:cNvPr id="210" name="OpenCV for Python…"/>
          <p:cNvSpPr/>
          <p:nvPr/>
        </p:nvSpPr>
        <p:spPr>
          <a:xfrm>
            <a:off x="1954109" y="2841700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buSzPct val="100000"/>
              <a:buChar char="•"/>
              <a:defRPr sz="6000"/>
            </a:pPr>
            <a:r>
              <a:t>OpenCV for Python</a:t>
            </a:r>
          </a:p>
          <a:p>
            <a:pPr algn="l">
              <a:defRPr sz="6000"/>
            </a:pPr>
          </a:p>
          <a:p>
            <a:pPr algn="l">
              <a:defRPr sz="6000"/>
            </a:pPr>
          </a:p>
          <a:p>
            <a:pPr marL="601578" indent="-601578" algn="l">
              <a:buSzPct val="100000"/>
              <a:buChar char="•"/>
              <a:defRPr sz="6000"/>
            </a:pPr>
            <a:r>
              <a:t>Read, convert, and show an image</a:t>
            </a: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  <p:sp>
        <p:nvSpPr>
          <p:cNvPr id="211" name="import cv2…"/>
          <p:cNvSpPr txBox="1"/>
          <p:nvPr/>
        </p:nvSpPr>
        <p:spPr>
          <a:xfrm>
            <a:off x="6193872" y="4123737"/>
            <a:ext cx="11996255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100"/>
              </a:lnSpc>
              <a:defRPr sz="4200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000000"/>
                </a:solidFill>
              </a:rPr>
              <a:t> cv2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from</a:t>
            </a:r>
            <a:r>
              <a:t> matplotlib </a:t>
            </a:r>
            <a:r>
              <a:rPr>
                <a:solidFill>
                  <a:srgbClr val="0000FF"/>
                </a:solidFill>
              </a:rPr>
              <a:t>import</a:t>
            </a:r>
            <a:r>
              <a:t> pyplot </a:t>
            </a:r>
            <a:r>
              <a:rPr>
                <a:solidFill>
                  <a:srgbClr val="0000FF"/>
                </a:solidFill>
              </a:rPr>
              <a:t>as</a:t>
            </a:r>
            <a:r>
              <a:t> plt </a:t>
            </a:r>
          </a:p>
        </p:txBody>
      </p:sp>
      <p:sp>
        <p:nvSpPr>
          <p:cNvPr id="212" name="# read an image…"/>
          <p:cNvSpPr txBox="1"/>
          <p:nvPr/>
        </p:nvSpPr>
        <p:spPr>
          <a:xfrm>
            <a:off x="5391038" y="7166189"/>
            <a:ext cx="13601924" cy="445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100"/>
              </a:lnSpc>
              <a:defRPr sz="42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read an image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src = cv2.imread(</a:t>
            </a:r>
            <a:r>
              <a:rPr>
                <a:solidFill>
                  <a:srgbClr val="A31515"/>
                </a:solidFill>
              </a:rPr>
              <a:t>"src_blur.jpg"</a:t>
            </a:r>
            <a:r>
              <a:t>)</a:t>
            </a:r>
          </a:p>
          <a:p>
            <a:pPr algn="l" defTabSz="457200">
              <a:lnSpc>
                <a:spcPts val="7100"/>
              </a:lnSpc>
              <a:defRPr sz="42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convert an image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 = cv2.cvtColor(src, cv2.COLOR_BGR2RGB)</a:t>
            </a:r>
          </a:p>
          <a:p>
            <a:pPr algn="l" defTabSz="457200">
              <a:lnSpc>
                <a:spcPts val="7100"/>
              </a:lnSpc>
              <a:defRPr sz="42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show an image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plt</a:t>
            </a:r>
            <a:r>
              <a:t>.imshow(img)</a:t>
            </a: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plt.show()</a:t>
            </a:r>
          </a:p>
        </p:txBody>
      </p:sp>
      <p:sp>
        <p:nvSpPr>
          <p:cNvPr id="213" name="https://codewords.recurse.com/issues/six/image-processing-101"/>
          <p:cNvSpPr txBox="1"/>
          <p:nvPr/>
        </p:nvSpPr>
        <p:spPr>
          <a:xfrm>
            <a:off x="1055227" y="12697841"/>
            <a:ext cx="1160678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https://codewords.recurse.com/issues/six/image-processing-101</a:t>
            </a:r>
          </a:p>
        </p:txBody>
      </p:sp>
      <p:sp>
        <p:nvSpPr>
          <p:cNvPr id="214" name="线条"/>
          <p:cNvSpPr/>
          <p:nvPr/>
        </p:nvSpPr>
        <p:spPr>
          <a:xfrm>
            <a:off x="1029700" y="12515099"/>
            <a:ext cx="403943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为什么要做RTC？"/>
          <p:cNvSpPr txBox="1"/>
          <p:nvPr/>
        </p:nvSpPr>
        <p:spPr>
          <a:xfrm>
            <a:off x="803872" y="1402941"/>
            <a:ext cx="703021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Environment Setup</a:t>
            </a:r>
          </a:p>
        </p:txBody>
      </p:sp>
      <p:sp>
        <p:nvSpPr>
          <p:cNvPr id="220" name="Plan A - Docker"/>
          <p:cNvSpPr/>
          <p:nvPr/>
        </p:nvSpPr>
        <p:spPr>
          <a:xfrm>
            <a:off x="1954109" y="2841700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buSzPct val="100000"/>
              <a:buChar char="•"/>
              <a:defRPr sz="6000"/>
            </a:pPr>
            <a:r>
              <a:t>Plan A - Docker</a:t>
            </a:r>
          </a:p>
          <a:p>
            <a:pPr algn="l">
              <a:defRPr sz="6000"/>
            </a:pPr>
          </a:p>
        </p:txBody>
      </p:sp>
      <p:sp>
        <p:nvSpPr>
          <p:cNvPr id="221" name="mkdir -p /tmp/playground…"/>
          <p:cNvSpPr txBox="1"/>
          <p:nvPr/>
        </p:nvSpPr>
        <p:spPr>
          <a:xfrm>
            <a:off x="6033306" y="4346472"/>
            <a:ext cx="12317388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mkdir -p /tmp/playground</a:t>
            </a: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docker run -p 127.0.0.1:8889:8888 \</a:t>
            </a: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-v/tmp/playground:/playground/shared \</a:t>
            </a: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gyalp/jupyter-opencv:sjtu-course</a:t>
            </a:r>
          </a:p>
        </p:txBody>
      </p:sp>
      <p:sp>
        <p:nvSpPr>
          <p:cNvPr id="222" name="http://127.0.0.1:8889/notebooks/notebooks/00_intro.ipynb"/>
          <p:cNvSpPr txBox="1"/>
          <p:nvPr/>
        </p:nvSpPr>
        <p:spPr>
          <a:xfrm>
            <a:off x="3785369" y="8445670"/>
            <a:ext cx="18097798" cy="735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7100"/>
              </a:lnSpc>
              <a:defRPr sz="4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enlo Regular"/>
                <a:ea typeface="Menlo Regular"/>
                <a:cs typeface="Menlo Regular"/>
                <a:sym typeface="Menl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8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http://127.0.0.1:8889/notebooks/notebooks/00_intro.ipynb</a:t>
            </a:r>
          </a:p>
        </p:txBody>
      </p:sp>
      <p:sp>
        <p:nvSpPr>
          <p:cNvPr id="223" name="https://github.com/elehcimd/jupyter-opencv"/>
          <p:cNvSpPr txBox="1"/>
          <p:nvPr/>
        </p:nvSpPr>
        <p:spPr>
          <a:xfrm>
            <a:off x="1008439" y="12630980"/>
            <a:ext cx="7891654" cy="56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https://github.com/elehcimd/jupyter-opencv</a:t>
            </a:r>
          </a:p>
        </p:txBody>
      </p:sp>
      <p:sp>
        <p:nvSpPr>
          <p:cNvPr id="224" name="线条"/>
          <p:cNvSpPr/>
          <p:nvPr/>
        </p:nvSpPr>
        <p:spPr>
          <a:xfrm>
            <a:off x="1029700" y="12515099"/>
            <a:ext cx="403943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为什么要做RTC？"/>
          <p:cNvSpPr txBox="1"/>
          <p:nvPr/>
        </p:nvSpPr>
        <p:spPr>
          <a:xfrm>
            <a:off x="803872" y="1402941"/>
            <a:ext cx="703021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Environment Setup</a:t>
            </a:r>
          </a:p>
        </p:txBody>
      </p:sp>
      <p:sp>
        <p:nvSpPr>
          <p:cNvPr id="230" name="Plan B - Come on, figure it out yourself……"/>
          <p:cNvSpPr/>
          <p:nvPr/>
        </p:nvSpPr>
        <p:spPr>
          <a:xfrm>
            <a:off x="1954109" y="2841700"/>
            <a:ext cx="19764495" cy="889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431131" indent="-431131" algn="l">
              <a:lnSpc>
                <a:spcPct val="120000"/>
              </a:lnSpc>
              <a:buSzPct val="100000"/>
              <a:buChar char="•"/>
              <a:defRPr sz="4300"/>
            </a:pPr>
            <a:r>
              <a:t>Plan B - Come on, figure it out yourself…</a:t>
            </a:r>
          </a:p>
          <a:p>
            <a:pPr lvl="1" marL="812131" indent="-431131" algn="l">
              <a:lnSpc>
                <a:spcPct val="120000"/>
              </a:lnSpc>
              <a:buSzPct val="100000"/>
              <a:buChar char="•"/>
              <a:defRPr sz="4300"/>
            </a:pPr>
            <a:r>
              <a:t>Code</a:t>
            </a:r>
          </a:p>
          <a:p>
            <a:pPr lvl="2" marL="1193131" indent="-431131" algn="l">
              <a:lnSpc>
                <a:spcPct val="120000"/>
              </a:lnSpc>
              <a:buSzPct val="100000"/>
              <a:buChar char="•"/>
              <a:defRPr sz="4300"/>
            </a:pPr>
            <a:r>
              <a:t>Git</a:t>
            </a:r>
          </a:p>
          <a:p>
            <a:pPr lvl="1" marL="812131" indent="-431131" algn="l">
              <a:lnSpc>
                <a:spcPct val="120000"/>
              </a:lnSpc>
              <a:buSzPct val="100000"/>
              <a:buChar char="•"/>
              <a:defRPr sz="4300"/>
            </a:pPr>
            <a:r>
              <a:t>Environment</a:t>
            </a:r>
          </a:p>
          <a:p>
            <a:pPr lvl="2" marL="1193131" indent="-431131" algn="l">
              <a:lnSpc>
                <a:spcPct val="120000"/>
              </a:lnSpc>
              <a:buSzPct val="100000"/>
              <a:buChar char="•"/>
              <a:defRPr sz="4300"/>
            </a:pPr>
            <a:r>
              <a:t>Python</a:t>
            </a:r>
          </a:p>
          <a:p>
            <a:pPr lvl="3" marL="1574131" indent="-431131" algn="l">
              <a:lnSpc>
                <a:spcPct val="120000"/>
              </a:lnSpc>
              <a:buSzPct val="100000"/>
              <a:buChar char="•"/>
              <a:defRPr sz="4300"/>
            </a:pPr>
            <a:r>
              <a:t>opencv-python</a:t>
            </a:r>
          </a:p>
          <a:p>
            <a:pPr lvl="3" marL="1574131" indent="-431131" algn="l">
              <a:lnSpc>
                <a:spcPct val="120000"/>
              </a:lnSpc>
              <a:buSzPct val="100000"/>
              <a:buChar char="•"/>
              <a:defRPr sz="4300"/>
            </a:pPr>
            <a:r>
              <a:t>matplotlib</a:t>
            </a:r>
          </a:p>
          <a:p>
            <a:pPr lvl="3" marL="1574131" indent="-431131" algn="l">
              <a:lnSpc>
                <a:spcPct val="120000"/>
              </a:lnSpc>
              <a:buSzPct val="100000"/>
              <a:buChar char="•"/>
              <a:defRPr sz="4300"/>
            </a:pPr>
            <a:r>
              <a:t>numpy</a:t>
            </a:r>
          </a:p>
          <a:p>
            <a:pPr lvl="2" marL="1193131" indent="-431131" algn="l">
              <a:lnSpc>
                <a:spcPct val="120000"/>
              </a:lnSpc>
              <a:buSzPct val="100000"/>
              <a:buChar char="•"/>
              <a:defRPr sz="4300"/>
            </a:pPr>
            <a:r>
              <a:t>Ffmpeg </a:t>
            </a:r>
          </a:p>
        </p:txBody>
      </p:sp>
      <p:sp>
        <p:nvSpPr>
          <p:cNvPr id="231" name="文本"/>
          <p:cNvSpPr txBox="1"/>
          <p:nvPr/>
        </p:nvSpPr>
        <p:spPr>
          <a:xfrm>
            <a:off x="3429725" y="5948865"/>
            <a:ext cx="43543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7100"/>
              </a:lnSpc>
              <a:defRPr sz="4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enlo Regular"/>
                <a:ea typeface="Menlo Regular"/>
                <a:cs typeface="Menlo Regular"/>
                <a:sym typeface="Menl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8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 </a:t>
            </a:r>
          </a:p>
        </p:txBody>
      </p:sp>
      <p:sp>
        <p:nvSpPr>
          <p:cNvPr id="232" name="https://github.com/elehcimd/jupyter-opencv"/>
          <p:cNvSpPr txBox="1"/>
          <p:nvPr/>
        </p:nvSpPr>
        <p:spPr>
          <a:xfrm>
            <a:off x="1008439" y="12630980"/>
            <a:ext cx="7891654" cy="56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https://github.com/elehcimd/jupyter-opencv</a:t>
            </a:r>
          </a:p>
        </p:txBody>
      </p:sp>
      <p:sp>
        <p:nvSpPr>
          <p:cNvPr id="233" name="线条"/>
          <p:cNvSpPr/>
          <p:nvPr/>
        </p:nvSpPr>
        <p:spPr>
          <a:xfrm>
            <a:off x="1029700" y="12515099"/>
            <a:ext cx="403943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为什么要做RTC？"/>
          <p:cNvSpPr txBox="1"/>
          <p:nvPr/>
        </p:nvSpPr>
        <p:spPr>
          <a:xfrm>
            <a:off x="803872" y="1402941"/>
            <a:ext cx="1360551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Environment Setup - Docker Solution</a:t>
            </a:r>
          </a:p>
        </p:txBody>
      </p:sp>
      <p:sp>
        <p:nvSpPr>
          <p:cNvPr id="239" name="Docker…"/>
          <p:cNvSpPr/>
          <p:nvPr/>
        </p:nvSpPr>
        <p:spPr>
          <a:xfrm>
            <a:off x="1954109" y="2841700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buSzPct val="100000"/>
              <a:buChar char="•"/>
              <a:defRPr sz="6000"/>
            </a:pPr>
            <a:r>
              <a:t>Docker</a:t>
            </a:r>
          </a:p>
          <a:p>
            <a:pPr lvl="1" marL="982578" indent="-601578" algn="l">
              <a:buSzPct val="100000"/>
              <a:buChar char="•"/>
              <a:defRPr sz="6000"/>
            </a:pPr>
            <a:r>
              <a:t>Jupyter Notebook w/ OpenCV</a:t>
            </a:r>
          </a:p>
          <a:p>
            <a:pPr algn="l">
              <a:defRPr sz="6000"/>
            </a:pPr>
          </a:p>
        </p:txBody>
      </p:sp>
      <p:sp>
        <p:nvSpPr>
          <p:cNvPr id="240" name="https://github.com/elehcimd/jupyter-opencv"/>
          <p:cNvSpPr txBox="1"/>
          <p:nvPr/>
        </p:nvSpPr>
        <p:spPr>
          <a:xfrm>
            <a:off x="1045892" y="12697841"/>
            <a:ext cx="789165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https://github.com/elehcimd/jupyter-opencv</a:t>
            </a:r>
          </a:p>
        </p:txBody>
      </p:sp>
      <p:sp>
        <p:nvSpPr>
          <p:cNvPr id="241" name="线条"/>
          <p:cNvSpPr/>
          <p:nvPr/>
        </p:nvSpPr>
        <p:spPr>
          <a:xfrm>
            <a:off x="1029700" y="12515099"/>
            <a:ext cx="403943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为什么要做RTC？"/>
          <p:cNvSpPr txBox="1"/>
          <p:nvPr/>
        </p:nvSpPr>
        <p:spPr>
          <a:xfrm>
            <a:off x="803872" y="1402941"/>
            <a:ext cx="300609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Blurring</a:t>
            </a:r>
          </a:p>
        </p:txBody>
      </p:sp>
      <p:pic>
        <p:nvPicPr>
          <p:cNvPr id="247" name="oy.jpg" descr="oy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4111" y="478969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oy-gaussian-blur-5.jpg" descr="oy-gaussian-blur-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12236" y="4789692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箭头"/>
          <p:cNvSpPr/>
          <p:nvPr/>
        </p:nvSpPr>
        <p:spPr>
          <a:xfrm>
            <a:off x="11020645" y="7012192"/>
            <a:ext cx="27350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50" name="https://codewords.recurse.com/issues/six/image-processing-101"/>
          <p:cNvSpPr txBox="1"/>
          <p:nvPr/>
        </p:nvSpPr>
        <p:spPr>
          <a:xfrm>
            <a:off x="1055227" y="12697841"/>
            <a:ext cx="1160678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https://codewords.recurse.com/issues/six/image-processing-101</a:t>
            </a:r>
          </a:p>
        </p:txBody>
      </p:sp>
      <p:sp>
        <p:nvSpPr>
          <p:cNvPr id="251" name="线条"/>
          <p:cNvSpPr/>
          <p:nvPr/>
        </p:nvSpPr>
        <p:spPr>
          <a:xfrm>
            <a:off x="1029700" y="12515099"/>
            <a:ext cx="403943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目录"/>
          <p:cNvSpPr txBox="1"/>
          <p:nvPr/>
        </p:nvSpPr>
        <p:spPr>
          <a:xfrm>
            <a:off x="1068915" y="1064682"/>
            <a:ext cx="287571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6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124" name="1. What: 什么是RTC？…"/>
          <p:cNvSpPr txBox="1"/>
          <p:nvPr/>
        </p:nvSpPr>
        <p:spPr>
          <a:xfrm>
            <a:off x="1170585" y="3394007"/>
            <a:ext cx="22042830" cy="581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>
            <a:spAutoFit/>
          </a:bodyPr>
          <a:lstStyle/>
          <a:p>
            <a:pPr marL="802105" indent="-802105" algn="l">
              <a:spcBef>
                <a:spcPts val="4000"/>
              </a:spcBef>
              <a:buSzPct val="100000"/>
              <a:buAutoNum type="arabicPeriod" startAt="1"/>
              <a:defRPr b="1" sz="6000">
                <a:latin typeface="+mn-lt"/>
                <a:ea typeface="+mn-ea"/>
                <a:cs typeface="+mn-cs"/>
                <a:sym typeface="Helvetica Neue"/>
              </a:defRPr>
            </a:pPr>
            <a:r>
              <a:t>数字视频介绍</a:t>
            </a:r>
          </a:p>
          <a:p>
            <a:pPr algn="l">
              <a:spcBef>
                <a:spcPts val="4000"/>
              </a:spcBef>
              <a:defRPr b="1" sz="6000">
                <a:latin typeface="+mn-lt"/>
                <a:ea typeface="+mn-ea"/>
                <a:cs typeface="+mn-cs"/>
                <a:sym typeface="Helvetica Neue"/>
              </a:defRPr>
            </a:pPr>
            <a:r>
              <a:t>2. 数字图像及视频处理</a:t>
            </a:r>
          </a:p>
          <a:p>
            <a:pPr algn="l">
              <a:spcBef>
                <a:spcPts val="4000"/>
              </a:spcBef>
              <a:defRPr b="1" sz="6000">
                <a:latin typeface="+mn-lt"/>
                <a:ea typeface="+mn-ea"/>
                <a:cs typeface="+mn-cs"/>
                <a:sym typeface="Helvetica Neue"/>
              </a:defRPr>
            </a:pPr>
            <a:r>
              <a:t>3. 视频标准及编解码</a:t>
            </a:r>
          </a:p>
          <a:p>
            <a:pPr algn="l">
              <a:spcBef>
                <a:spcPts val="4000"/>
              </a:spcBef>
              <a:defRPr b="1" sz="6000">
                <a:latin typeface="+mn-lt"/>
                <a:ea typeface="+mn-ea"/>
                <a:cs typeface="+mn-cs"/>
                <a:sym typeface="Helvetica Neue"/>
              </a:defRPr>
            </a:pPr>
            <a:r>
              <a:t>4. 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为什么要做RTC？"/>
          <p:cNvSpPr txBox="1"/>
          <p:nvPr/>
        </p:nvSpPr>
        <p:spPr>
          <a:xfrm>
            <a:off x="803872" y="1402941"/>
            <a:ext cx="300609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Blurring</a:t>
            </a:r>
          </a:p>
        </p:txBody>
      </p:sp>
      <p:sp>
        <p:nvSpPr>
          <p:cNvPr id="257" name="5x5 Gaussian blur"/>
          <p:cNvSpPr/>
          <p:nvPr/>
        </p:nvSpPr>
        <p:spPr>
          <a:xfrm>
            <a:off x="1954109" y="3230563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601578" indent="-601578" algn="l">
              <a:buSzPct val="100000"/>
              <a:buChar char="•"/>
              <a:defRPr sz="6000"/>
            </a:lvl1pPr>
          </a:lstStyle>
          <a:p>
            <a:pPr/>
            <a:r>
              <a:t>5x5 Gaussian blur</a:t>
            </a:r>
          </a:p>
        </p:txBody>
      </p:sp>
      <p:pic>
        <p:nvPicPr>
          <p:cNvPr id="258" name="Gaussian Kernel.png" descr="Gaussian Kerne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2255" y="4086767"/>
            <a:ext cx="3822701" cy="314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gaus.png" descr="gau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66804" y="4086767"/>
            <a:ext cx="4678533" cy="3149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https://codewords.recurse.com/issues/six/image-processing-101"/>
          <p:cNvSpPr txBox="1"/>
          <p:nvPr/>
        </p:nvSpPr>
        <p:spPr>
          <a:xfrm>
            <a:off x="1055227" y="12697841"/>
            <a:ext cx="1160678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https://codewords.recurse.com/issues/six/image-processing-101</a:t>
            </a:r>
          </a:p>
        </p:txBody>
      </p:sp>
      <p:sp>
        <p:nvSpPr>
          <p:cNvPr id="261" name="线条"/>
          <p:cNvSpPr/>
          <p:nvPr/>
        </p:nvSpPr>
        <p:spPr>
          <a:xfrm>
            <a:off x="1029700" y="12515099"/>
            <a:ext cx="403943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2" name="# gaussian blur…"/>
          <p:cNvSpPr txBox="1"/>
          <p:nvPr/>
        </p:nvSpPr>
        <p:spPr>
          <a:xfrm>
            <a:off x="5677662" y="8458294"/>
            <a:ext cx="12317389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100"/>
              </a:lnSpc>
              <a:defRPr sz="42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gaussian blur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 = cv2.GaussianBlur(src, (</a:t>
            </a:r>
            <a:r>
              <a:rPr>
                <a:solidFill>
                  <a:srgbClr val="098658"/>
                </a:solidFill>
              </a:rPr>
              <a:t>5</a:t>
            </a:r>
            <a:r>
              <a:t>, </a:t>
            </a:r>
            <a:r>
              <a:rPr>
                <a:solidFill>
                  <a:srgbClr val="098658"/>
                </a:solidFill>
              </a:rPr>
              <a:t>5</a:t>
            </a:r>
            <a:r>
              <a:t>),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为什么要做RTC？"/>
          <p:cNvSpPr txBox="1"/>
          <p:nvPr/>
        </p:nvSpPr>
        <p:spPr>
          <a:xfrm>
            <a:off x="803872" y="1328389"/>
            <a:ext cx="939850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边缘检测 - Edge detection</a:t>
            </a:r>
          </a:p>
        </p:txBody>
      </p:sp>
      <p:pic>
        <p:nvPicPr>
          <p:cNvPr id="268" name="cups-orig.jpg" descr="cups-orig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4034" y="3161323"/>
            <a:ext cx="6350001" cy="847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cups-edges.png" descr="cups-edg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11756" y="3161323"/>
            <a:ext cx="6350001" cy="847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https://codewords.recurse.com/issues/six/image-processing-101"/>
          <p:cNvSpPr txBox="1"/>
          <p:nvPr/>
        </p:nvSpPr>
        <p:spPr>
          <a:xfrm>
            <a:off x="1055227" y="12697841"/>
            <a:ext cx="1160678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https://codewords.recurse.com/issues/six/image-processing-101</a:t>
            </a:r>
          </a:p>
        </p:txBody>
      </p:sp>
      <p:sp>
        <p:nvSpPr>
          <p:cNvPr id="271" name="线条"/>
          <p:cNvSpPr/>
          <p:nvPr/>
        </p:nvSpPr>
        <p:spPr>
          <a:xfrm>
            <a:off x="1029700" y="12515099"/>
            <a:ext cx="403943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为什么要做RTC？"/>
          <p:cNvSpPr txBox="1"/>
          <p:nvPr/>
        </p:nvSpPr>
        <p:spPr>
          <a:xfrm>
            <a:off x="803872" y="1328389"/>
            <a:ext cx="939850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边缘检测 - Edge detection</a:t>
            </a:r>
          </a:p>
        </p:txBody>
      </p:sp>
      <p:sp>
        <p:nvSpPr>
          <p:cNvPr id="277" name="Canny edge detection algorithm"/>
          <p:cNvSpPr/>
          <p:nvPr/>
        </p:nvSpPr>
        <p:spPr>
          <a:xfrm>
            <a:off x="1931235" y="3184814"/>
            <a:ext cx="19764495" cy="1960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601578" indent="-601578" algn="l">
              <a:buSzPct val="100000"/>
              <a:buChar char="•"/>
              <a:defRPr sz="6000"/>
            </a:lvl1pPr>
          </a:lstStyle>
          <a:p>
            <a:pPr/>
            <a:r>
              <a:t>Canny edge detection algorithm</a:t>
            </a:r>
          </a:p>
        </p:txBody>
      </p:sp>
      <p:sp>
        <p:nvSpPr>
          <p:cNvPr id="278" name="# preprocess by blurring and grayscale…"/>
          <p:cNvSpPr txBox="1"/>
          <p:nvPr/>
        </p:nvSpPr>
        <p:spPr>
          <a:xfrm>
            <a:off x="2982534" y="5524786"/>
            <a:ext cx="18418932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100"/>
              </a:lnSpc>
              <a:defRPr sz="42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preprocess by blurring and grayscale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 = cv2.GaussianBlur(src, (</a:t>
            </a:r>
            <a:r>
              <a:rPr>
                <a:solidFill>
                  <a:srgbClr val="098658"/>
                </a:solidFill>
              </a:rPr>
              <a:t>7</a:t>
            </a:r>
            <a:r>
              <a:t>, </a:t>
            </a:r>
            <a:r>
              <a:rPr>
                <a:solidFill>
                  <a:srgbClr val="098658"/>
                </a:solidFill>
              </a:rPr>
              <a:t>7</a:t>
            </a:r>
            <a:r>
              <a:t>),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 = cv2.cvtColor(img, cv2.COLOR_BGR2GRAY)</a:t>
            </a: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7100"/>
              </a:lnSpc>
              <a:defRPr sz="42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find binary image with edges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img_canny = cv2.Canny(img, threshold1=</a:t>
            </a:r>
            <a:r>
              <a:rPr>
                <a:solidFill>
                  <a:srgbClr val="098658"/>
                </a:solidFill>
              </a:rPr>
              <a:t>90</a:t>
            </a:r>
            <a:r>
              <a:t>, threshold2=</a:t>
            </a:r>
            <a:r>
              <a:rPr>
                <a:solidFill>
                  <a:srgbClr val="098658"/>
                </a:solidFill>
              </a:rPr>
              <a:t>110</a:t>
            </a:r>
            <a:r>
              <a:t>)</a:t>
            </a:r>
          </a:p>
        </p:txBody>
      </p:sp>
      <p:sp>
        <p:nvSpPr>
          <p:cNvPr id="279" name="https://codewords.recurse.com/issues/six/image-processing-101"/>
          <p:cNvSpPr txBox="1"/>
          <p:nvPr/>
        </p:nvSpPr>
        <p:spPr>
          <a:xfrm>
            <a:off x="1055227" y="12697841"/>
            <a:ext cx="1160678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https://codewords.recurse.com/issues/six/image-processing-101</a:t>
            </a:r>
          </a:p>
        </p:txBody>
      </p:sp>
      <p:sp>
        <p:nvSpPr>
          <p:cNvPr id="280" name="线条"/>
          <p:cNvSpPr/>
          <p:nvPr/>
        </p:nvSpPr>
        <p:spPr>
          <a:xfrm>
            <a:off x="1029700" y="12515099"/>
            <a:ext cx="403943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为什么要做RTC？"/>
          <p:cNvSpPr txBox="1"/>
          <p:nvPr/>
        </p:nvSpPr>
        <p:spPr>
          <a:xfrm>
            <a:off x="803872" y="1328389"/>
            <a:ext cx="163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锐化</a:t>
            </a:r>
          </a:p>
        </p:txBody>
      </p:sp>
      <p:pic>
        <p:nvPicPr>
          <p:cNvPr id="286" name="Unsharped_eye.jpg" descr="Unsharped_ey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9024" y="3134908"/>
            <a:ext cx="3933629" cy="889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1280px-Unsharp_mask_principle.svg.png" descr="1280px-Unsharp_mask_principle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48197" y="3134908"/>
            <a:ext cx="6662296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https://en.wikipedia.org/wiki/Unsharp_masking"/>
          <p:cNvSpPr txBox="1"/>
          <p:nvPr/>
        </p:nvSpPr>
        <p:spPr>
          <a:xfrm>
            <a:off x="982265" y="12697841"/>
            <a:ext cx="839990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https://en.wikipedia.org/wiki/Unsharp_masking</a:t>
            </a:r>
          </a:p>
        </p:txBody>
      </p:sp>
      <p:sp>
        <p:nvSpPr>
          <p:cNvPr id="289" name="线条"/>
          <p:cNvSpPr/>
          <p:nvPr/>
        </p:nvSpPr>
        <p:spPr>
          <a:xfrm>
            <a:off x="1029700" y="12515099"/>
            <a:ext cx="403943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为什么要做RTC？"/>
          <p:cNvSpPr txBox="1"/>
          <p:nvPr/>
        </p:nvSpPr>
        <p:spPr>
          <a:xfrm>
            <a:off x="803872" y="1328389"/>
            <a:ext cx="533628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锐化 - unsharp</a:t>
            </a:r>
          </a:p>
        </p:txBody>
      </p:sp>
      <p:sp>
        <p:nvSpPr>
          <p:cNvPr id="295" name="sharpened = original + (original − blurred) × amount."/>
          <p:cNvSpPr/>
          <p:nvPr/>
        </p:nvSpPr>
        <p:spPr>
          <a:xfrm>
            <a:off x="1954109" y="3230563"/>
            <a:ext cx="19764495" cy="2338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601578" indent="-601578" algn="l">
              <a:buSzPct val="100000"/>
              <a:buChar char="•"/>
              <a:defRPr sz="6000"/>
            </a:lvl1pPr>
          </a:lstStyle>
          <a:p>
            <a:pPr/>
            <a:r>
              <a:t>sharpened = original + (original − blurred) × amount.</a:t>
            </a:r>
          </a:p>
        </p:txBody>
      </p:sp>
      <p:sp>
        <p:nvSpPr>
          <p:cNvPr id="296" name="https://theailearner.com/tag/cv2-addweighted/"/>
          <p:cNvSpPr txBox="1"/>
          <p:nvPr/>
        </p:nvSpPr>
        <p:spPr>
          <a:xfrm>
            <a:off x="1010269" y="12697841"/>
            <a:ext cx="8343901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https://theailearner.com/tag/cv2-addweighted/</a:t>
            </a:r>
          </a:p>
        </p:txBody>
      </p:sp>
      <p:sp>
        <p:nvSpPr>
          <p:cNvPr id="297" name="线条"/>
          <p:cNvSpPr/>
          <p:nvPr/>
        </p:nvSpPr>
        <p:spPr>
          <a:xfrm>
            <a:off x="1029700" y="12515099"/>
            <a:ext cx="403943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8" name="# blur the image…"/>
          <p:cNvSpPr txBox="1"/>
          <p:nvPr/>
        </p:nvSpPr>
        <p:spPr>
          <a:xfrm>
            <a:off x="4393127" y="5679615"/>
            <a:ext cx="14886459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100"/>
              </a:lnSpc>
              <a:defRPr sz="42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blur the image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img_blur = cv2.GaussianBlur(img, (</a:t>
            </a:r>
            <a:r>
              <a:rPr>
                <a:solidFill>
                  <a:srgbClr val="098658"/>
                </a:solidFill>
              </a:rPr>
              <a:t>7</a:t>
            </a:r>
            <a:r>
              <a:t>, </a:t>
            </a:r>
            <a:r>
              <a:rPr>
                <a:solidFill>
                  <a:srgbClr val="098658"/>
                </a:solidFill>
              </a:rPr>
              <a:t>7</a:t>
            </a:r>
            <a:r>
              <a:t>),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lnSpc>
                <a:spcPts val="7100"/>
              </a:lnSpc>
              <a:defRPr sz="42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apply unsharp masking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1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 = cv2.addWeighted(img, </a:t>
            </a:r>
            <a:r>
              <a:rPr>
                <a:solidFill>
                  <a:srgbClr val="098658"/>
                </a:solidFill>
              </a:rPr>
              <a:t>2</a:t>
            </a:r>
            <a:r>
              <a:t>, img_blur, -</a:t>
            </a:r>
            <a:r>
              <a:rPr>
                <a:solidFill>
                  <a:srgbClr val="098658"/>
                </a:solidFill>
              </a:rPr>
              <a:t>1</a:t>
            </a:r>
            <a:r>
              <a:t>, </a:t>
            </a:r>
            <a:r>
              <a:rPr>
                <a:solidFill>
                  <a:srgbClr val="098658"/>
                </a:solidFill>
              </a:rPr>
              <a:t>0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为什么要做RTC？"/>
          <p:cNvSpPr txBox="1"/>
          <p:nvPr/>
        </p:nvSpPr>
        <p:spPr>
          <a:xfrm>
            <a:off x="803872" y="1328389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时域降噪</a:t>
            </a:r>
          </a:p>
        </p:txBody>
      </p:sp>
      <p:pic>
        <p:nvPicPr>
          <p:cNvPr id="304" name="13-denoise.jpg" descr="13-denois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5000" y="3261672"/>
            <a:ext cx="15494000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为什么要做RTC？"/>
          <p:cNvSpPr txBox="1"/>
          <p:nvPr/>
        </p:nvSpPr>
        <p:spPr>
          <a:xfrm>
            <a:off x="803872" y="1328389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时域降噪</a:t>
            </a:r>
          </a:p>
        </p:txBody>
      </p:sp>
      <p:sp>
        <p:nvSpPr>
          <p:cNvPr id="310" name="VBM3D…"/>
          <p:cNvSpPr/>
          <p:nvPr/>
        </p:nvSpPr>
        <p:spPr>
          <a:xfrm>
            <a:off x="1954109" y="2841700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601578" indent="-601578" algn="l">
              <a:lnSpc>
                <a:spcPct val="120000"/>
              </a:lnSpc>
              <a:buSzPct val="100000"/>
              <a:buChar char="•"/>
              <a:defRPr sz="6000"/>
            </a:lvl1pPr>
            <a:lvl2pPr marL="982578" indent="-601578" algn="l">
              <a:lnSpc>
                <a:spcPct val="120000"/>
              </a:lnSpc>
              <a:buSzPct val="100000"/>
              <a:buChar char="•"/>
              <a:defRPr sz="5100"/>
            </a:lvl2pPr>
          </a:lstStyle>
          <a:p>
            <a:pPr/>
            <a:r>
              <a:t>VBM3D</a:t>
            </a:r>
          </a:p>
          <a:p>
            <a:pPr lvl="1"/>
            <a:r>
              <a:t>Block Matching + 3D transform</a:t>
            </a:r>
          </a:p>
        </p:txBody>
      </p:sp>
      <p:pic>
        <p:nvPicPr>
          <p:cNvPr id="311" name="2-Figure1-1.png" descr="2-Figure1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7698" y="5311775"/>
            <a:ext cx="17657318" cy="6636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为什么要做RTC？"/>
          <p:cNvSpPr txBox="1"/>
          <p:nvPr/>
        </p:nvSpPr>
        <p:spPr>
          <a:xfrm>
            <a:off x="803872" y="1402941"/>
            <a:ext cx="906018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Video Processing in RTC</a:t>
            </a:r>
          </a:p>
        </p:txBody>
      </p:sp>
      <p:sp>
        <p:nvSpPr>
          <p:cNvPr id="317" name="Video Analysis…"/>
          <p:cNvSpPr/>
          <p:nvPr/>
        </p:nvSpPr>
        <p:spPr>
          <a:xfrm>
            <a:off x="2309752" y="3152192"/>
            <a:ext cx="19764496" cy="8599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lnSpc>
                <a:spcPct val="120000"/>
              </a:lnSpc>
              <a:buSzPct val="100000"/>
              <a:buChar char="•"/>
              <a:defRPr sz="3800"/>
            </a:pPr>
            <a:r>
              <a:t>Video Analysis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800"/>
            </a:pPr>
            <a:r>
              <a:t>场景识别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800"/>
            </a:pPr>
            <a:r>
              <a:t>人像分割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800"/>
            </a:pPr>
            <a:r>
              <a:t>质量评估</a:t>
            </a:r>
          </a:p>
          <a:p>
            <a:pPr algn="l">
              <a:lnSpc>
                <a:spcPct val="120000"/>
              </a:lnSpc>
              <a:defRPr sz="3800"/>
            </a:pP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3800"/>
            </a:pPr>
            <a:r>
              <a:t>Video Processing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800"/>
            </a:pPr>
            <a:r>
              <a:t>视频降噪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800"/>
            </a:pPr>
            <a:r>
              <a:t>色彩增强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800"/>
            </a:pPr>
            <a:r>
              <a:t>超分辩率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800"/>
            </a:pPr>
            <a:r>
              <a:t>倍帧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如何做RTC？"/>
          <p:cNvSpPr txBox="1"/>
          <p:nvPr/>
        </p:nvSpPr>
        <p:spPr>
          <a:xfrm>
            <a:off x="7308850" y="5962649"/>
            <a:ext cx="9766300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视频标准及编解码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为什么要做RTC？"/>
          <p:cNvSpPr txBox="1"/>
          <p:nvPr/>
        </p:nvSpPr>
        <p:spPr>
          <a:xfrm>
            <a:off x="803872" y="1402941"/>
            <a:ext cx="1384249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Video Coding / Compression?</a:t>
            </a:r>
          </a:p>
        </p:txBody>
      </p:sp>
      <p:sp>
        <p:nvSpPr>
          <p:cNvPr id="326" name="压缩原始视频…"/>
          <p:cNvSpPr/>
          <p:nvPr/>
        </p:nvSpPr>
        <p:spPr>
          <a:xfrm>
            <a:off x="1954109" y="3230563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buSzPct val="100000"/>
              <a:buChar char="•"/>
              <a:defRPr sz="6000"/>
            </a:pPr>
            <a:r>
              <a:t>压缩原始视频</a:t>
            </a:r>
          </a:p>
          <a:p>
            <a:pPr marL="601578" indent="-601578" algn="l">
              <a:buSzPct val="100000"/>
              <a:buChar char="•"/>
              <a:defRPr sz="6000"/>
            </a:pPr>
            <a:r>
              <a:t>Encoder + Decoder = Codec</a:t>
            </a:r>
          </a:p>
          <a:p>
            <a:pPr marL="601578" indent="-601578" algn="l">
              <a:buSzPct val="100000"/>
              <a:buChar char="•"/>
              <a:defRPr sz="6000"/>
            </a:pPr>
            <a:r>
              <a:t>有损与无损压缩</a:t>
            </a:r>
          </a:p>
        </p:txBody>
      </p:sp>
      <p:pic>
        <p:nvPicPr>
          <p:cNvPr id="32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78446" y="8795167"/>
            <a:ext cx="14315821" cy="3274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什么是RTC？"/>
          <p:cNvSpPr txBox="1"/>
          <p:nvPr/>
        </p:nvSpPr>
        <p:spPr>
          <a:xfrm>
            <a:off x="8481566" y="5962650"/>
            <a:ext cx="735330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数字视频介绍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为什么要做RTC？"/>
          <p:cNvSpPr txBox="1"/>
          <p:nvPr/>
        </p:nvSpPr>
        <p:spPr>
          <a:xfrm>
            <a:off x="803872" y="1402941"/>
            <a:ext cx="935659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Why using Video Coding?</a:t>
            </a:r>
          </a:p>
        </p:txBody>
      </p:sp>
      <p:sp>
        <p:nvSpPr>
          <p:cNvPr id="333" name="原始视频数据量大：…"/>
          <p:cNvSpPr txBox="1"/>
          <p:nvPr>
            <p:ph type="subTitle" sz="half" idx="1"/>
          </p:nvPr>
        </p:nvSpPr>
        <p:spPr>
          <a:xfrm>
            <a:off x="1778000" y="3436886"/>
            <a:ext cx="20828000" cy="5775106"/>
          </a:xfrm>
          <a:prstGeom prst="rect">
            <a:avLst/>
          </a:prstGeom>
        </p:spPr>
        <p:txBody>
          <a:bodyPr/>
          <a:lstStyle/>
          <a:p>
            <a:pPr marL="46321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原始视频数据量大：</a:t>
            </a:r>
          </a:p>
          <a:p>
            <a:pPr lvl="1" marL="75658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如果以RGB格式存储，720p视频, 帧率25，每秒数据量：</a:t>
            </a:r>
          </a:p>
          <a:p>
            <a:pPr lvl="2" marL="104995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8* 3 * 720 * 1080 * 25 = 55 MB/s </a:t>
            </a:r>
          </a:p>
          <a:p>
            <a:pPr lvl="2" marL="104995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编码后，码率一般在400kB/s 以内</a:t>
            </a:r>
          </a:p>
          <a:p>
            <a:pPr marL="46321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463215" indent="-463215" algn="l" defTabSz="635634">
              <a:buSzPct val="100000"/>
              <a:buChar char="•"/>
              <a:defRPr sz="461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思科报告：2016 年, 互联网73% 的流量是视频流量。预计到2021年，这个数字会增长到 82% 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为什么要做RTC？"/>
          <p:cNvSpPr txBox="1"/>
          <p:nvPr/>
        </p:nvSpPr>
        <p:spPr>
          <a:xfrm>
            <a:off x="803872" y="1402941"/>
            <a:ext cx="1404137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Video Compression Standard?</a:t>
            </a:r>
          </a:p>
        </p:txBody>
      </p:sp>
      <p:pic>
        <p:nvPicPr>
          <p:cNvPr id="33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0305" y="3540879"/>
            <a:ext cx="18503390" cy="766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为什么要做RTC？"/>
          <p:cNvSpPr txBox="1"/>
          <p:nvPr/>
        </p:nvSpPr>
        <p:spPr>
          <a:xfrm>
            <a:off x="803872" y="1402941"/>
            <a:ext cx="1263091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History of Video Coding Standards</a:t>
            </a:r>
          </a:p>
        </p:txBody>
      </p:sp>
      <p:pic>
        <p:nvPicPr>
          <p:cNvPr id="345" name="截屏2020-09-18 下午3.03.45.png" descr="截屏2020-09-18 下午3.03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436" y="3127077"/>
            <a:ext cx="23663128" cy="5553277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ISO / IEC MPEG: Moving Picture Experts Group (MPEGx)…"/>
          <p:cNvSpPr txBox="1"/>
          <p:nvPr>
            <p:ph type="subTitle" sz="half" idx="1"/>
          </p:nvPr>
        </p:nvSpPr>
        <p:spPr>
          <a:xfrm>
            <a:off x="1778000" y="9136160"/>
            <a:ext cx="20828000" cy="3312902"/>
          </a:xfrm>
          <a:prstGeom prst="rect">
            <a:avLst/>
          </a:prstGeom>
        </p:spPr>
        <p:txBody>
          <a:bodyPr/>
          <a:lstStyle/>
          <a:p>
            <a:pPr marL="601578" indent="-601578" algn="l">
              <a:lnSpc>
                <a:spcPct val="120000"/>
              </a:lnSpc>
              <a:buSzPct val="100000"/>
              <a:buChar char="•"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ISO / IEC MPEG: Moving Picture Experts Group (MPEGx)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ITU-T VCEG: Video Coding Experts Group (H.26x)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JVT: Joint Video Team (H.264)</a:t>
            </a:r>
          </a:p>
        </p:txBody>
      </p:sp>
      <p:sp>
        <p:nvSpPr>
          <p:cNvPr id="347" name="文本"/>
          <p:cNvSpPr txBox="1"/>
          <p:nvPr/>
        </p:nvSpPr>
        <p:spPr>
          <a:xfrm>
            <a:off x="11280319" y="3928110"/>
            <a:ext cx="1025145" cy="623949"/>
          </a:xfrm>
          <a:prstGeom prst="rect">
            <a:avLst/>
          </a:prstGeom>
          <a:ln w="63500">
            <a:solidFill>
              <a:srgbClr val="FD5E4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        </a:t>
            </a:r>
          </a:p>
        </p:txBody>
      </p:sp>
      <p:sp>
        <p:nvSpPr>
          <p:cNvPr id="348" name="文本"/>
          <p:cNvSpPr txBox="1"/>
          <p:nvPr/>
        </p:nvSpPr>
        <p:spPr>
          <a:xfrm>
            <a:off x="16782778" y="3928110"/>
            <a:ext cx="1025145" cy="623949"/>
          </a:xfrm>
          <a:prstGeom prst="rect">
            <a:avLst/>
          </a:prstGeom>
          <a:ln w="63500">
            <a:solidFill>
              <a:srgbClr val="FD5E4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        </a:t>
            </a:r>
          </a:p>
        </p:txBody>
      </p:sp>
      <p:sp>
        <p:nvSpPr>
          <p:cNvPr id="349" name="文本"/>
          <p:cNvSpPr txBox="1"/>
          <p:nvPr/>
        </p:nvSpPr>
        <p:spPr>
          <a:xfrm>
            <a:off x="20706911" y="3928110"/>
            <a:ext cx="1025145" cy="623949"/>
          </a:xfrm>
          <a:prstGeom prst="rect">
            <a:avLst/>
          </a:prstGeom>
          <a:ln w="63500">
            <a:solidFill>
              <a:srgbClr val="FD5E4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为什么要做RTC？"/>
          <p:cNvSpPr txBox="1"/>
          <p:nvPr/>
        </p:nvSpPr>
        <p:spPr>
          <a:xfrm>
            <a:off x="803872" y="1402941"/>
            <a:ext cx="1263091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History of Video Coding Standards</a:t>
            </a:r>
          </a:p>
        </p:txBody>
      </p:sp>
      <p:sp>
        <p:nvSpPr>
          <p:cNvPr id="355" name="Alliance for Open Media (Google)…"/>
          <p:cNvSpPr txBox="1"/>
          <p:nvPr>
            <p:ph type="subTitle" sz="half" idx="1"/>
          </p:nvPr>
        </p:nvSpPr>
        <p:spPr>
          <a:xfrm>
            <a:off x="1778000" y="9136160"/>
            <a:ext cx="20828000" cy="3312902"/>
          </a:xfrm>
          <a:prstGeom prst="rect">
            <a:avLst/>
          </a:prstGeom>
        </p:spPr>
        <p:txBody>
          <a:bodyPr/>
          <a:lstStyle/>
          <a:p>
            <a:pPr marL="601578" indent="-601578" algn="l">
              <a:lnSpc>
                <a:spcPct val="120000"/>
              </a:lnSpc>
              <a:buSzPct val="100000"/>
              <a:buChar char="•"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Alliance for Open Media (Google)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Audio Video Coding Standard (AVS)</a:t>
            </a:r>
          </a:p>
        </p:txBody>
      </p:sp>
      <p:pic>
        <p:nvPicPr>
          <p:cNvPr id="356" name="e3be665767ff4100b604a75d5048c784.jpeg" descr="e3be665767ff4100b604a75d5048c78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7958" y="3086461"/>
            <a:ext cx="17388084" cy="5385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为什么要做RTC？"/>
          <p:cNvSpPr txBox="1"/>
          <p:nvPr/>
        </p:nvSpPr>
        <p:spPr>
          <a:xfrm>
            <a:off x="803872" y="1402941"/>
            <a:ext cx="1284198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Compare a Video Encoder?</a:t>
            </a:r>
          </a:p>
        </p:txBody>
      </p:sp>
      <p:pic>
        <p:nvPicPr>
          <p:cNvPr id="362" name="i8ulix19ygr31.png" descr="i8ulix19ygr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5364" y="3048000"/>
            <a:ext cx="1016000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78712" y="3106326"/>
            <a:ext cx="8898598" cy="7503348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Rate-Distortion"/>
          <p:cNvSpPr txBox="1"/>
          <p:nvPr/>
        </p:nvSpPr>
        <p:spPr>
          <a:xfrm>
            <a:off x="4699111" y="10936520"/>
            <a:ext cx="279616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Rate-Distortion</a:t>
            </a:r>
          </a:p>
        </p:txBody>
      </p:sp>
      <p:sp>
        <p:nvSpPr>
          <p:cNvPr id="365" name="Complexity"/>
          <p:cNvSpPr txBox="1"/>
          <p:nvPr/>
        </p:nvSpPr>
        <p:spPr>
          <a:xfrm>
            <a:off x="16775879" y="10936520"/>
            <a:ext cx="210426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Complexity</a:t>
            </a:r>
          </a:p>
        </p:txBody>
      </p:sp>
      <p:sp>
        <p:nvSpPr>
          <p:cNvPr id="366" name="箭头"/>
          <p:cNvSpPr/>
          <p:nvPr/>
        </p:nvSpPr>
        <p:spPr>
          <a:xfrm rot="5400000">
            <a:off x="21792831" y="6270312"/>
            <a:ext cx="1783106" cy="1175376"/>
          </a:xfrm>
          <a:prstGeom prst="rightArrow">
            <a:avLst>
              <a:gd name="adj1" fmla="val 30297"/>
              <a:gd name="adj2" fmla="val 450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67" name="箭头"/>
          <p:cNvSpPr/>
          <p:nvPr/>
        </p:nvSpPr>
        <p:spPr>
          <a:xfrm rot="13957255">
            <a:off x="3300153" y="3872457"/>
            <a:ext cx="1783107" cy="1175376"/>
          </a:xfrm>
          <a:prstGeom prst="rightArrow">
            <a:avLst>
              <a:gd name="adj1" fmla="val 30297"/>
              <a:gd name="adj2" fmla="val 450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68" name="MSU video codecs comparison (https://www.compression.ru/video/codec_comparison/codec_comparison_en.html)"/>
          <p:cNvSpPr txBox="1"/>
          <p:nvPr>
            <p:ph type="subTitle" sz="quarter" idx="1"/>
          </p:nvPr>
        </p:nvSpPr>
        <p:spPr>
          <a:xfrm>
            <a:off x="1938120" y="11940270"/>
            <a:ext cx="18620810" cy="1616004"/>
          </a:xfrm>
          <a:prstGeom prst="rect">
            <a:avLst/>
          </a:prstGeom>
        </p:spPr>
        <p:txBody>
          <a:bodyPr/>
          <a:lstStyle/>
          <a:p>
            <a:pPr marL="541421" indent="-541421" algn="l">
              <a:lnSpc>
                <a:spcPct val="120000"/>
              </a:lnSpc>
              <a:buSzPct val="100000"/>
              <a:buChar char="•"/>
              <a:defRPr sz="4000"/>
            </a:pPr>
            <a:r>
              <a:t>MSU video codecs comparison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https://www.compression.ru/video/codec_comparison/codec_comparison_en.html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为什么要做RTC？"/>
          <p:cNvSpPr txBox="1"/>
          <p:nvPr/>
        </p:nvSpPr>
        <p:spPr>
          <a:xfrm>
            <a:off x="803872" y="1402941"/>
            <a:ext cx="612267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</a:t>
            </a:r>
          </a:p>
        </p:txBody>
      </p:sp>
      <p:pic>
        <p:nvPicPr>
          <p:cNvPr id="37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6496" y="3481396"/>
            <a:ext cx="7188281" cy="8590873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Prediction…"/>
          <p:cNvSpPr txBox="1"/>
          <p:nvPr>
            <p:ph type="subTitle" sz="quarter" idx="1"/>
          </p:nvPr>
        </p:nvSpPr>
        <p:spPr>
          <a:xfrm>
            <a:off x="11430953" y="3665629"/>
            <a:ext cx="12032297" cy="5016501"/>
          </a:xfrm>
          <a:prstGeom prst="rect">
            <a:avLst/>
          </a:prstGeom>
        </p:spPr>
        <p:txBody>
          <a:bodyPr/>
          <a:lstStyle/>
          <a:p>
            <a:pPr marL="406065" indent="-406065" algn="l" defTabSz="619125">
              <a:lnSpc>
                <a:spcPct val="120000"/>
              </a:lnSpc>
              <a:buSzPct val="100000"/>
              <a:buChar char="•"/>
              <a:defRPr sz="4050"/>
            </a:pPr>
            <a:r>
              <a:t>Prediction</a:t>
            </a:r>
          </a:p>
          <a:p>
            <a:pPr lvl="1" marL="691815" indent="-406065" algn="l" defTabSz="619125">
              <a:lnSpc>
                <a:spcPct val="120000"/>
              </a:lnSpc>
              <a:buSzPct val="100000"/>
              <a:buChar char="•"/>
              <a:defRPr sz="4050"/>
            </a:pPr>
            <a:r>
              <a:t>Intra prediction：消除空域冗余</a:t>
            </a:r>
          </a:p>
          <a:p>
            <a:pPr lvl="1" marL="691815" indent="-406065" algn="l" defTabSz="619125">
              <a:lnSpc>
                <a:spcPct val="120000"/>
              </a:lnSpc>
              <a:buSzPct val="100000"/>
              <a:buChar char="•"/>
              <a:defRPr sz="4050"/>
            </a:pPr>
            <a:r>
              <a:t>Inter prediction：消除时域冗余</a:t>
            </a:r>
          </a:p>
          <a:p>
            <a:pPr marL="406065" indent="-406065" algn="l" defTabSz="619125">
              <a:lnSpc>
                <a:spcPct val="120000"/>
              </a:lnSpc>
              <a:buSzPct val="100000"/>
              <a:buChar char="•"/>
              <a:defRPr sz="4050"/>
            </a:pPr>
            <a:r>
              <a:t>Transform &amp; Quantization：消除感知冗余 (lossy)</a:t>
            </a:r>
          </a:p>
          <a:p>
            <a:pPr marL="406065" indent="-406065" algn="l" defTabSz="619125">
              <a:lnSpc>
                <a:spcPct val="120000"/>
              </a:lnSpc>
              <a:buSzPct val="100000"/>
              <a:buChar char="•"/>
              <a:defRPr sz="4050"/>
            </a:pPr>
            <a:r>
              <a:t>Entropy Coding：进一步消除冗余信息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为什么要做RTC？"/>
          <p:cNvSpPr txBox="1"/>
          <p:nvPr/>
        </p:nvSpPr>
        <p:spPr>
          <a:xfrm>
            <a:off x="803872" y="1402941"/>
            <a:ext cx="1116406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Hybrid Video Coding Structure</a:t>
            </a:r>
          </a:p>
        </p:txBody>
      </p:sp>
      <p:pic>
        <p:nvPicPr>
          <p:cNvPr id="379" name="Block-diagram-of-a-hybrid-video-encoder-with-newly-introduced-prediction-filter-and.png" descr="Block-diagram-of-a-hybrid-video-encoder-with-newly-introduced-prediction-filter-a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8241" y="2893878"/>
            <a:ext cx="14347518" cy="8574752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Motion compensated prediction + transform…"/>
          <p:cNvSpPr txBox="1"/>
          <p:nvPr>
            <p:ph type="subTitle" sz="quarter" idx="1"/>
          </p:nvPr>
        </p:nvSpPr>
        <p:spPr>
          <a:xfrm>
            <a:off x="1938120" y="11940270"/>
            <a:ext cx="18620810" cy="1616004"/>
          </a:xfrm>
          <a:prstGeom prst="rect">
            <a:avLst/>
          </a:prstGeom>
        </p:spPr>
        <p:txBody>
          <a:bodyPr/>
          <a:lstStyle/>
          <a:p>
            <a:pPr marL="541421" indent="-541421" algn="l">
              <a:lnSpc>
                <a:spcPct val="120000"/>
              </a:lnSpc>
              <a:buSzPct val="100000"/>
              <a:buChar char="•"/>
              <a:defRPr sz="4000"/>
            </a:pPr>
            <a:r>
              <a:t>Motion compensated prediction + transform</a:t>
            </a:r>
          </a:p>
          <a:p>
            <a:pPr marL="541421" indent="-541421" algn="l">
              <a:lnSpc>
                <a:spcPct val="120000"/>
              </a:lnSpc>
              <a:buSzPct val="100000"/>
              <a:buChar char="•"/>
              <a:defRPr sz="4000"/>
            </a:pPr>
            <a:r>
              <a:t>Since H.261, 1988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为什么要做RTC？"/>
          <p:cNvSpPr txBox="1"/>
          <p:nvPr/>
        </p:nvSpPr>
        <p:spPr>
          <a:xfrm>
            <a:off x="803872" y="1402941"/>
            <a:ext cx="1245717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 - Intra Prediction</a:t>
            </a:r>
          </a:p>
        </p:txBody>
      </p:sp>
      <p:sp>
        <p:nvSpPr>
          <p:cNvPr id="385" name="H.264"/>
          <p:cNvSpPr txBox="1"/>
          <p:nvPr/>
        </p:nvSpPr>
        <p:spPr>
          <a:xfrm>
            <a:off x="6212714" y="10936520"/>
            <a:ext cx="1130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H.264</a:t>
            </a:r>
          </a:p>
        </p:txBody>
      </p:sp>
      <p:sp>
        <p:nvSpPr>
          <p:cNvPr id="386" name="H.265"/>
          <p:cNvSpPr txBox="1"/>
          <p:nvPr/>
        </p:nvSpPr>
        <p:spPr>
          <a:xfrm>
            <a:off x="18092469" y="10936520"/>
            <a:ext cx="11308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H.265</a:t>
            </a:r>
          </a:p>
        </p:txBody>
      </p:sp>
      <p:pic>
        <p:nvPicPr>
          <p:cNvPr id="387" name="a-Current-HEVC-intra-prediction-modes-b-Prediction-principle-for-all-angular-modes.png" descr="a-Current-HEVC-intra-prediction-modes-b-Prediction-principle-for-all-angular-mod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08090" y="3651896"/>
            <a:ext cx="6499568" cy="6412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ntra-prediction-in-H264-20-a-4-4-current-blocks-and-their-neighboring.pbm" descr="Intra-prediction-in-H264-20-a-4-4-current-blocks-and-their-neighboring.pb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0618" y="4203700"/>
            <a:ext cx="10795001" cy="530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为什么要做RTC？"/>
          <p:cNvSpPr txBox="1"/>
          <p:nvPr/>
        </p:nvSpPr>
        <p:spPr>
          <a:xfrm>
            <a:off x="803872" y="1402941"/>
            <a:ext cx="1245717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 - Inter Prediction</a:t>
            </a:r>
          </a:p>
        </p:txBody>
      </p:sp>
      <p:sp>
        <p:nvSpPr>
          <p:cNvPr id="393" name="Motion Estimation"/>
          <p:cNvSpPr txBox="1"/>
          <p:nvPr/>
        </p:nvSpPr>
        <p:spPr>
          <a:xfrm>
            <a:off x="5122483" y="11233886"/>
            <a:ext cx="331127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Motion Estimation</a:t>
            </a:r>
          </a:p>
        </p:txBody>
      </p:sp>
      <p:sp>
        <p:nvSpPr>
          <p:cNvPr id="394" name="Reference Structure"/>
          <p:cNvSpPr txBox="1"/>
          <p:nvPr/>
        </p:nvSpPr>
        <p:spPr>
          <a:xfrm>
            <a:off x="16620488" y="11233886"/>
            <a:ext cx="363664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Reference Structure</a:t>
            </a:r>
          </a:p>
        </p:txBody>
      </p:sp>
      <p:pic>
        <p:nvPicPr>
          <p:cNvPr id="395" name="gls_fig02.jpg" descr="gls_fig0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345" y="3476148"/>
            <a:ext cx="10535548" cy="687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7903" y="3412845"/>
            <a:ext cx="8401816" cy="7369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为什么要做RTC？"/>
          <p:cNvSpPr txBox="1"/>
          <p:nvPr/>
        </p:nvSpPr>
        <p:spPr>
          <a:xfrm>
            <a:off x="803872" y="1402941"/>
            <a:ext cx="994562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 - Partition</a:t>
            </a:r>
          </a:p>
        </p:txBody>
      </p:sp>
      <p:pic>
        <p:nvPicPr>
          <p:cNvPr id="401" name="HVAC.jpg" descr="HVA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8860" y="4893622"/>
            <a:ext cx="18986280" cy="7128487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We Need To Go Deeper"/>
          <p:cNvSpPr txBox="1"/>
          <p:nvPr>
            <p:ph type="subTitle" sz="half" idx="1"/>
          </p:nvPr>
        </p:nvSpPr>
        <p:spPr>
          <a:xfrm>
            <a:off x="1778000" y="3436886"/>
            <a:ext cx="20828000" cy="5775106"/>
          </a:xfrm>
          <a:prstGeom prst="rect">
            <a:avLst/>
          </a:prstGeom>
        </p:spPr>
        <p:txBody>
          <a:bodyPr/>
          <a:lstStyle>
            <a:lvl1pPr marL="601578" indent="-601578" algn="l">
              <a:buSzPct val="100000"/>
              <a:buChar char="•"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 Need To Go Deeper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为什么要做RTC？"/>
          <p:cNvSpPr txBox="1"/>
          <p:nvPr/>
        </p:nvSpPr>
        <p:spPr>
          <a:xfrm>
            <a:off x="803872" y="1402941"/>
            <a:ext cx="671626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Retina - Cone Cell</a:t>
            </a:r>
          </a:p>
        </p:txBody>
      </p:sp>
      <p:pic>
        <p:nvPicPr>
          <p:cNvPr id="131" name="Photoreceptors.jpg" descr="Photorecepto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497" y="3166384"/>
            <a:ext cx="11402098" cy="9121679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he retina has approximately 6 million cones.…"/>
          <p:cNvSpPr/>
          <p:nvPr/>
        </p:nvSpPr>
        <p:spPr>
          <a:xfrm>
            <a:off x="13299760" y="6396522"/>
            <a:ext cx="10429906" cy="2661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lnSpc>
                <a:spcPct val="120000"/>
              </a:lnSpc>
              <a:buSzPct val="100000"/>
              <a:buChar char="•"/>
              <a:defRPr sz="3200"/>
            </a:pPr>
            <a:r>
              <a:t>The retina has approximately 6 million cones.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200"/>
            </a:pPr>
            <a:r>
              <a:t>Red-sensing cones (60 percent)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200"/>
            </a:pPr>
            <a:r>
              <a:t>Green-sensing cones (30 percent) and</a:t>
            </a:r>
          </a:p>
          <a:p>
            <a:pPr lvl="1" marL="982578" indent="-601578" algn="l">
              <a:lnSpc>
                <a:spcPct val="120000"/>
              </a:lnSpc>
              <a:buSzPct val="100000"/>
              <a:buChar char="•"/>
              <a:defRPr sz="3200"/>
            </a:pPr>
            <a:r>
              <a:t>Blue-sensing cones (10 percent)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为什么要做RTC？"/>
          <p:cNvSpPr txBox="1"/>
          <p:nvPr/>
        </p:nvSpPr>
        <p:spPr>
          <a:xfrm>
            <a:off x="803872" y="1402941"/>
            <a:ext cx="1611249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 - Transform &amp; Quantization</a:t>
            </a:r>
          </a:p>
        </p:txBody>
      </p:sp>
      <p:pic>
        <p:nvPicPr>
          <p:cNvPr id="4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4665" y="4027326"/>
            <a:ext cx="3810001" cy="3346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9647" y="3754446"/>
            <a:ext cx="3810001" cy="3891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41790" y="4013127"/>
            <a:ext cx="3810001" cy="337457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DCT Transform"/>
          <p:cNvSpPr/>
          <p:nvPr/>
        </p:nvSpPr>
        <p:spPr>
          <a:xfrm>
            <a:off x="6489861" y="4619454"/>
            <a:ext cx="3104591" cy="2161920"/>
          </a:xfrm>
          <a:prstGeom prst="rightArrow">
            <a:avLst>
              <a:gd name="adj1" fmla="val 32000"/>
              <a:gd name="adj2" fmla="val 3759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100"/>
            </a:lvl1pPr>
          </a:lstStyle>
          <a:p>
            <a:pPr/>
            <a:r>
              <a:t>DCT Transform</a:t>
            </a:r>
          </a:p>
        </p:txBody>
      </p:sp>
      <p:sp>
        <p:nvSpPr>
          <p:cNvPr id="411" name="Quantization"/>
          <p:cNvSpPr/>
          <p:nvPr/>
        </p:nvSpPr>
        <p:spPr>
          <a:xfrm>
            <a:off x="14653423" y="4619454"/>
            <a:ext cx="3104591" cy="2161920"/>
          </a:xfrm>
          <a:prstGeom prst="rightArrow">
            <a:avLst>
              <a:gd name="adj1" fmla="val 32000"/>
              <a:gd name="adj2" fmla="val 3759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100"/>
            </a:lvl1pPr>
          </a:lstStyle>
          <a:p>
            <a:pPr/>
            <a:r>
              <a:t>Quantization</a:t>
            </a:r>
          </a:p>
        </p:txBody>
      </p:sp>
      <p:pic>
        <p:nvPicPr>
          <p:cNvPr id="412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71197" y="9386117"/>
            <a:ext cx="9771336" cy="2492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315735" y="8325146"/>
            <a:ext cx="10311384" cy="4614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为什么要做RTC？"/>
          <p:cNvSpPr txBox="1"/>
          <p:nvPr/>
        </p:nvSpPr>
        <p:spPr>
          <a:xfrm>
            <a:off x="803872" y="1402941"/>
            <a:ext cx="1250137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Coding Principle - Entropy Coding</a:t>
            </a:r>
          </a:p>
        </p:txBody>
      </p:sp>
      <p:sp>
        <p:nvSpPr>
          <p:cNvPr id="418" name="CABAC (Context Adaptive Binary Arithmetic Coding)"/>
          <p:cNvSpPr txBox="1"/>
          <p:nvPr>
            <p:ph type="subTitle" sz="half" idx="1"/>
          </p:nvPr>
        </p:nvSpPr>
        <p:spPr>
          <a:xfrm>
            <a:off x="1778000" y="3436886"/>
            <a:ext cx="20828000" cy="5775106"/>
          </a:xfrm>
          <a:prstGeom prst="rect">
            <a:avLst/>
          </a:prstGeom>
        </p:spPr>
        <p:txBody>
          <a:bodyPr/>
          <a:lstStyle>
            <a:lvl1pPr marL="601578" indent="-601578" algn="l">
              <a:buSzPct val="100000"/>
              <a:buChar char="•"/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CABAC (Context Adaptive Binary Arithmetic Coding)</a:t>
            </a:r>
          </a:p>
        </p:txBody>
      </p:sp>
      <p:pic>
        <p:nvPicPr>
          <p:cNvPr id="419" name="An-example-of-arithmetic-coding-the-source-symbols-are-a-b-c-with-pa-0011-pb.png" descr="An-example-of-arithmetic-coding-the-source-symbols-are-a-b-c-with-pa-0011-p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9719" y="5775497"/>
            <a:ext cx="8839201" cy="551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Arithmetic Coding"/>
          <p:cNvSpPr txBox="1"/>
          <p:nvPr/>
        </p:nvSpPr>
        <p:spPr>
          <a:xfrm>
            <a:off x="4234352" y="11851491"/>
            <a:ext cx="328993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Arithmetic Coding</a:t>
            </a:r>
          </a:p>
        </p:txBody>
      </p:sp>
      <p:pic>
        <p:nvPicPr>
          <p:cNvPr id="421" name="Example-of-CABAC-based-transform-coefficient-coding-for-a-4-4-transform-block-in.png" descr="Example-of-CABAC-based-transform-coefficient-coding-for-a-4-4-transform-block-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06276" y="5526069"/>
            <a:ext cx="8839201" cy="6010657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CABAC"/>
          <p:cNvSpPr txBox="1"/>
          <p:nvPr/>
        </p:nvSpPr>
        <p:spPr>
          <a:xfrm>
            <a:off x="17505405" y="11851491"/>
            <a:ext cx="144094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CABAC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为什么要做RTC？"/>
          <p:cNvSpPr txBox="1"/>
          <p:nvPr/>
        </p:nvSpPr>
        <p:spPr>
          <a:xfrm>
            <a:off x="803872" y="1402941"/>
            <a:ext cx="884834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Video Coding - Wrap Up</a:t>
            </a:r>
          </a:p>
        </p:txBody>
      </p:sp>
      <p:pic>
        <p:nvPicPr>
          <p:cNvPr id="427" name="heif1.jpg" descr="heif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6336" y="4239917"/>
            <a:ext cx="10160001" cy="676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H.264vsH.265-20Streaming-Guidelines1.png" descr="H.264vsH.265-20Streaming-Guidelines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4963" y="5300367"/>
            <a:ext cx="11036301" cy="464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为什么要做RTC？"/>
          <p:cNvSpPr txBox="1"/>
          <p:nvPr/>
        </p:nvSpPr>
        <p:spPr>
          <a:xfrm>
            <a:off x="803872" y="1402941"/>
            <a:ext cx="383971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Reference</a:t>
            </a:r>
          </a:p>
        </p:txBody>
      </p:sp>
      <p:sp>
        <p:nvSpPr>
          <p:cNvPr id="433" name="Image Processing 101…"/>
          <p:cNvSpPr/>
          <p:nvPr/>
        </p:nvSpPr>
        <p:spPr>
          <a:xfrm>
            <a:off x="1954109" y="3230563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lnSpc>
                <a:spcPct val="120000"/>
              </a:lnSpc>
              <a:buSzPct val="100000"/>
              <a:buChar char="•"/>
              <a:defRPr sz="60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Image Processing 101</a:t>
            </a:r>
            <a:r>
              <a:t> 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6000"/>
            </a:pPr>
            <a:r>
              <a:t>Google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Q &amp; A"/>
          <p:cNvSpPr txBox="1"/>
          <p:nvPr/>
        </p:nvSpPr>
        <p:spPr>
          <a:xfrm>
            <a:off x="10503661" y="6081748"/>
            <a:ext cx="3376677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 &amp;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字节跳动ByteDance-PPT-0724-04.jpg" descr="字节跳动ByteDance-PPT-0724-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THANKS."/>
          <p:cNvSpPr txBox="1"/>
          <p:nvPr/>
        </p:nvSpPr>
        <p:spPr>
          <a:xfrm>
            <a:off x="3884728" y="6081748"/>
            <a:ext cx="5455476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THANKS.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为什么要做RTC？"/>
          <p:cNvSpPr txBox="1"/>
          <p:nvPr/>
        </p:nvSpPr>
        <p:spPr>
          <a:xfrm>
            <a:off x="803872" y="1402941"/>
            <a:ext cx="997839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RGB - Red, Green and Blue</a:t>
            </a:r>
          </a:p>
        </p:txBody>
      </p:sp>
      <p:pic>
        <p:nvPicPr>
          <p:cNvPr id="138" name="Typical-Bayer-Matrix-with-3-main-colors-in-the-RGGB-configuration-In-this-paper-each.png" descr="Typical-Bayer-Matrix-with-3-main-colors-in-the-RGGB-configuration-In-this-paper-ea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1601" y="4630097"/>
            <a:ext cx="4582932" cy="4582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xel.jpg" descr="Pixel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86711" y="3832246"/>
            <a:ext cx="10984235" cy="6178633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ensor"/>
          <p:cNvSpPr txBox="1"/>
          <p:nvPr/>
        </p:nvSpPr>
        <p:spPr>
          <a:xfrm>
            <a:off x="5118315" y="10499597"/>
            <a:ext cx="134950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Sensor</a:t>
            </a:r>
          </a:p>
        </p:txBody>
      </p:sp>
      <p:sp>
        <p:nvSpPr>
          <p:cNvPr id="141" name="RGB Matrices"/>
          <p:cNvSpPr txBox="1"/>
          <p:nvPr/>
        </p:nvSpPr>
        <p:spPr>
          <a:xfrm>
            <a:off x="15993525" y="10499597"/>
            <a:ext cx="257060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RGB Matrices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为什么要做RTC？"/>
          <p:cNvSpPr txBox="1"/>
          <p:nvPr/>
        </p:nvSpPr>
        <p:spPr>
          <a:xfrm>
            <a:off x="803872" y="1402941"/>
            <a:ext cx="827074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YUV - Luma &amp; Chroma</a:t>
            </a:r>
          </a:p>
        </p:txBody>
      </p:sp>
      <p:pic>
        <p:nvPicPr>
          <p:cNvPr id="147" name="RGB-to-YCrCb-Conversion.png" descr="RGB-to-YCrCb-Convers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2006" y="4895111"/>
            <a:ext cx="10795001" cy="530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下载.png" descr="下载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75839" y="5832908"/>
            <a:ext cx="9658532" cy="3433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为什么要做RTC？"/>
          <p:cNvSpPr txBox="1"/>
          <p:nvPr/>
        </p:nvSpPr>
        <p:spPr>
          <a:xfrm>
            <a:off x="803872" y="1402941"/>
            <a:ext cx="1150162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Chroma Subsampling - YUV420</a:t>
            </a:r>
          </a:p>
        </p:txBody>
      </p:sp>
      <p:pic>
        <p:nvPicPr>
          <p:cNvPr id="154" name="video-compression-standards-history-introduction-8-638.jpg" descr="video-compression-standards-history-introduction-8-63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9370" y="3183631"/>
            <a:ext cx="15158085" cy="8529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为什么要做RTC？"/>
          <p:cNvSpPr txBox="1"/>
          <p:nvPr/>
        </p:nvSpPr>
        <p:spPr>
          <a:xfrm>
            <a:off x="803872" y="1402941"/>
            <a:ext cx="876147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Why Using Digital Video</a:t>
            </a:r>
          </a:p>
        </p:txBody>
      </p:sp>
      <p:sp>
        <p:nvSpPr>
          <p:cNvPr id="160" name="Reliable…"/>
          <p:cNvSpPr/>
          <p:nvPr/>
        </p:nvSpPr>
        <p:spPr>
          <a:xfrm>
            <a:off x="1954109" y="3230563"/>
            <a:ext cx="19764495" cy="9730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ct val="120000"/>
              </a:lnSpc>
              <a:defRPr sz="4000"/>
            </a:pPr>
            <a:r>
              <a:t>Reliable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000"/>
            </a:pPr>
            <a:r>
              <a:t>Copy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000"/>
            </a:pPr>
            <a:r>
              <a:t>Storage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000"/>
            </a:pPr>
            <a:r>
              <a:t>Streaming</a:t>
            </a:r>
          </a:p>
          <a:p>
            <a:pPr marL="601578" indent="-601578" algn="l">
              <a:lnSpc>
                <a:spcPct val="120000"/>
              </a:lnSpc>
              <a:buSzPct val="100000"/>
              <a:buChar char="•"/>
              <a:defRPr sz="4000"/>
            </a:pPr>
            <a:r>
              <a:t>Encryption</a:t>
            </a:r>
          </a:p>
          <a:p>
            <a:pPr algn="l">
              <a:lnSpc>
                <a:spcPct val="120000"/>
              </a:lnSpc>
              <a:defRPr sz="4000"/>
            </a:pPr>
          </a:p>
          <a:p>
            <a:pPr algn="l">
              <a:lnSpc>
                <a:spcPct val="120000"/>
              </a:lnSpc>
              <a:defRPr sz="4000"/>
            </a:pPr>
            <a:r>
              <a:t>Applications</a:t>
            </a:r>
          </a:p>
          <a:p>
            <a:pPr marL="401052" indent="-401052" algn="l">
              <a:lnSpc>
                <a:spcPct val="120000"/>
              </a:lnSpc>
              <a:buSzPct val="100000"/>
              <a:buChar char="•"/>
              <a:defRPr sz="4000"/>
            </a:pPr>
            <a:r>
              <a:t>Digital TV</a:t>
            </a:r>
          </a:p>
          <a:p>
            <a:pPr marL="401052" indent="-401052" algn="l">
              <a:lnSpc>
                <a:spcPct val="120000"/>
              </a:lnSpc>
              <a:buSzPct val="100000"/>
              <a:buChar char="•"/>
              <a:defRPr sz="4000"/>
            </a:pPr>
            <a:r>
              <a:t>Digital Cinema</a:t>
            </a:r>
          </a:p>
          <a:p>
            <a:pPr marL="401052" indent="-401052" algn="l">
              <a:lnSpc>
                <a:spcPct val="120000"/>
              </a:lnSpc>
              <a:buSzPct val="100000"/>
              <a:buChar char="•"/>
              <a:defRPr sz="4000"/>
            </a:pPr>
            <a:r>
              <a:t>Video Streaming over the Internet</a:t>
            </a:r>
          </a:p>
          <a:p>
            <a:pPr lvl="1" marL="782052" indent="-401052" algn="l">
              <a:lnSpc>
                <a:spcPct val="120000"/>
              </a:lnSpc>
              <a:buSzPct val="100000"/>
              <a:buChar char="•"/>
              <a:defRPr sz="4000"/>
            </a:pPr>
            <a:r>
              <a:t>点播/直播/实时通信，长视频/短视频，PGC/UGC</a:t>
            </a:r>
          </a:p>
          <a:p>
            <a:pPr marL="401052" indent="-401052" algn="l">
              <a:lnSpc>
                <a:spcPct val="120000"/>
              </a:lnSpc>
              <a:buSzPct val="100000"/>
              <a:buChar char="•"/>
              <a:defRPr sz="4000"/>
            </a:pPr>
            <a:r>
              <a:t>Computer Vision and Scene/Activity Understanding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为什么要做RTC？"/>
          <p:cNvSpPr txBox="1"/>
          <p:nvPr/>
        </p:nvSpPr>
        <p:spPr>
          <a:xfrm>
            <a:off x="803872" y="1402941"/>
            <a:ext cx="1096289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Video Properties - 3 Primaries</a:t>
            </a:r>
          </a:p>
        </p:txBody>
      </p:sp>
      <p:pic>
        <p:nvPicPr>
          <p:cNvPr id="166" name="2020-03-16.jpg" descr="2020-03-1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5711" y="4412115"/>
            <a:ext cx="6350001" cy="4157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main-qimg-235cbf6ef6327199db40c3aa18268e79.jpeg" descr="main-qimg-235cbf6ef6327199db40c3aa18268e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17000" y="3368835"/>
            <a:ext cx="6350000" cy="6244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8890745b-3658-467f-a078-82474d98967b.png" descr="8890745b-3658-467f-a078-82474d98967b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68289" y="2756958"/>
            <a:ext cx="6350001" cy="820208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solution"/>
          <p:cNvSpPr txBox="1"/>
          <p:nvPr/>
        </p:nvSpPr>
        <p:spPr>
          <a:xfrm>
            <a:off x="3644777" y="11462629"/>
            <a:ext cx="199186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Resolution</a:t>
            </a:r>
          </a:p>
        </p:txBody>
      </p:sp>
      <p:sp>
        <p:nvSpPr>
          <p:cNvPr id="170" name="Frame Rate"/>
          <p:cNvSpPr txBox="1"/>
          <p:nvPr/>
        </p:nvSpPr>
        <p:spPr>
          <a:xfrm>
            <a:off x="11114912" y="11462629"/>
            <a:ext cx="215417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Frame Rate</a:t>
            </a:r>
          </a:p>
        </p:txBody>
      </p:sp>
      <p:sp>
        <p:nvSpPr>
          <p:cNvPr id="171" name="Bit Rate"/>
          <p:cNvSpPr txBox="1"/>
          <p:nvPr/>
        </p:nvSpPr>
        <p:spPr>
          <a:xfrm>
            <a:off x="18980336" y="11462629"/>
            <a:ext cx="152590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Bit Rate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